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256" r:id="rId3"/>
    <p:sldId id="312" r:id="rId4"/>
    <p:sldId id="265" r:id="rId5"/>
    <p:sldId id="277" r:id="rId6"/>
    <p:sldId id="260" r:id="rId7"/>
    <p:sldId id="278" r:id="rId8"/>
    <p:sldId id="266" r:id="rId9"/>
    <p:sldId id="308" r:id="rId10"/>
    <p:sldId id="291" r:id="rId11"/>
    <p:sldId id="310" r:id="rId12"/>
    <p:sldId id="283" r:id="rId13"/>
    <p:sldId id="301" r:id="rId14"/>
    <p:sldId id="274" r:id="rId15"/>
    <p:sldId id="267" r:id="rId16"/>
    <p:sldId id="268" r:id="rId17"/>
    <p:sldId id="303" r:id="rId18"/>
    <p:sldId id="302" r:id="rId19"/>
    <p:sldId id="300" r:id="rId20"/>
    <p:sldId id="273" r:id="rId21"/>
    <p:sldId id="287" r:id="rId22"/>
    <p:sldId id="289" r:id="rId23"/>
    <p:sldId id="286" r:id="rId24"/>
    <p:sldId id="313" r:id="rId25"/>
    <p:sldId id="275" r:id="rId26"/>
    <p:sldId id="311" r:id="rId27"/>
    <p:sldId id="305" r:id="rId28"/>
    <p:sldId id="257" r:id="rId29"/>
    <p:sldId id="306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037" autoAdjust="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D00E5-7D85-481C-BE10-CC5AF9107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B98B135-0E72-4993-A8B8-6682B1874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87ACBD-0A9C-4FA9-8E4C-E8A948E51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AB39-F545-40F0-AC98-5F686F4F3B91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BA1DB8-49AE-44E0-ADD3-CC5252D5D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F333A8-0557-46CA-869D-8365644BD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2E8C-B786-4B8C-83FB-956E570C9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940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EB34F9-8903-4E86-9988-13380F53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6FC333-A355-43DE-8165-1A9307821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6E2622-F687-4402-8360-0791C22D9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AB39-F545-40F0-AC98-5F686F4F3B91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52066E-0723-40DD-A731-932014E3D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4B47F6-E3D4-48C8-BF48-396F1DD8A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2E8C-B786-4B8C-83FB-956E570C9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53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97F35-C6D1-4876-8E45-353190915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781851-EE82-4FCD-8148-76CFCFC5F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DF5AF2-B43C-4EFF-9A60-90E810D5B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AB39-F545-40F0-AC98-5F686F4F3B91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89B166-F30B-441B-8273-889C1E9D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E9589D-69F7-4375-B7A5-06F9951D5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2E8C-B786-4B8C-83FB-956E570C9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309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BBA2C-973F-4E2A-934B-3EF922594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FAB364-CCB1-4917-BF19-BD5182BB23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7FD60E2-9BB5-411D-B6DC-2BFB7AACC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1878D0-B8E8-4E97-A7F4-9EC1D3B10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AB39-F545-40F0-AC98-5F686F4F3B91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B8FD53-42FE-418E-A8FC-ED30465DA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FA62E8-BE55-4145-B39A-DC305AC72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2E8C-B786-4B8C-83FB-956E570C9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915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F06AB-5FC3-4F27-B32E-3B181B8A1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5AFAA9-31F4-4086-AD43-33E7AA3BB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F61606-0544-4195-B498-006D3C89D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BA47545-FC4A-4C56-B96D-4672E4838F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EBA6C31-094F-4FF6-A726-3771AD7CBD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8BBEDDF-9A8D-41AE-B541-2A6CD47D5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AB39-F545-40F0-AC98-5F686F4F3B91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FE2AC50-E811-4D87-A0B3-24BF39AFF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56E9029-645A-45E1-B702-4E65D47D2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2E8C-B786-4B8C-83FB-956E570C9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105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19BDBD-9345-4F1D-9C3B-07935F87C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8332802-FC37-4573-90FA-19492634A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AB39-F545-40F0-AC98-5F686F4F3B91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4556B4F-FAB9-40C7-8B0B-C7B122160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EA28B0-5DFE-4EFF-8258-9C13F2D70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2E8C-B786-4B8C-83FB-956E570C9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128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2DC5E52-EDCB-499E-8A60-92EEDAEE3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AB39-F545-40F0-AC98-5F686F4F3B91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454146-B58D-4C8E-9A5C-1D35A884B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40AE36F-7133-4DF4-9DAD-147A716B4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2E8C-B786-4B8C-83FB-956E570C9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549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2EA042-5BA2-4C08-86D8-737F6C2A0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3CE03C-6BFE-4BFA-8155-A4A770A12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E29BD9-462F-43B3-97FC-C41A159B6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2EB7FD-660A-451B-97BA-86909A524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AB39-F545-40F0-AC98-5F686F4F3B91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590751-B948-47D6-B54A-9F6FEAE39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7E5123-C5A1-4EC1-94B9-E2B858496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2E8C-B786-4B8C-83FB-956E570C9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35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155CD9-173A-400F-AA21-436DF7825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3AA1B83-E113-4B9F-8F0E-0CC6101C12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BB836C6-C1D3-4EFD-A00E-A29F02CBC6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984708-4972-40C9-B5EA-44D65B129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AB39-F545-40F0-AC98-5F686F4F3B91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5C138E-77EA-4889-A1A8-F700FF00F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E7C326-0EFB-4526-891A-44FA5750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2E8C-B786-4B8C-83FB-956E570C9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015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87885F-D834-489D-BC99-962A55E1F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738D9D7-E3BD-4636-9386-3E58883E5F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BD5CBA-A2A9-4BE7-8424-B04F7ADA8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AB39-F545-40F0-AC98-5F686F4F3B91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F81D78-5EF2-44CC-81C1-87C76FD68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A36946-1987-4A88-B9DE-832898B5C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2E8C-B786-4B8C-83FB-956E570C9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49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EB7D0CE-5166-443F-8D24-AD191A5D2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EB52DF-A150-4B78-9AF2-377FA21FC5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BE88D9-DF14-49D9-B086-B73188EA8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AB39-F545-40F0-AC98-5F686F4F3B91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BB1078-822C-4CD6-BA77-9C31708C1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A915B9-7453-4D6C-B891-D039790CB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2E8C-B786-4B8C-83FB-956E570C9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853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1C19C-59B2-4DA0-B02E-11FBB068B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50C52E-7309-4236-A813-CB87105C9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629840-2490-4C97-AE0F-4CCEC4CF26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BAB39-F545-40F0-AC98-5F686F4F3B91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1D8516-2838-4D4C-9FFD-790A45678E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517956-0675-41B4-AADC-449E78198F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92E8C-B786-4B8C-83FB-956E570C92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269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46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574076-6325-4D24-85D7-6F05C0F8C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Психология смысла жизни и профессионального самоопределения</a:t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Аналитическая справка по результатам исследования «Профессиональное  самоопределение современной тульской молодёжи: региональный аспект» — Центр  неформального образования и психологической помощи молодёжи &quot;Шанс&quot;">
            <a:extLst>
              <a:ext uri="{FF2B5EF4-FFF2-40B4-BE49-F238E27FC236}">
                <a16:creationId xmlns:a16="http://schemas.microsoft.com/office/drawing/2014/main" id="{B7C6F414-06B7-465C-9D42-A9F75D5EAF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792" y="1408922"/>
            <a:ext cx="8341568" cy="471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842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езентация по психологии для подростков на тему: &quot;В чем цель и смысл жизни &quot;.">
            <a:extLst>
              <a:ext uri="{FF2B5EF4-FFF2-40B4-BE49-F238E27FC236}">
                <a16:creationId xmlns:a16="http://schemas.microsoft.com/office/drawing/2014/main" id="{5415A2E2-9EF1-4A20-A466-869679BA4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469" y="279917"/>
            <a:ext cx="8630817" cy="613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316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ЧТО ЯВЛЯЕТСЯ СМЫСЛОМ ЖИЗНИ? | Виктор Николаев | Яндекс Дзен">
            <a:extLst>
              <a:ext uri="{FF2B5EF4-FFF2-40B4-BE49-F238E27FC236}">
                <a16:creationId xmlns:a16="http://schemas.microsoft.com/office/drawing/2014/main" id="{01637047-BE76-410D-B220-E308BBB09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80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Трансформационно-психологическая игра &quot;В поисках смысла жизни&quot;  (Красноярск). Самопознание.ру">
            <a:extLst>
              <a:ext uri="{FF2B5EF4-FFF2-40B4-BE49-F238E27FC236}">
                <a16:creationId xmlns:a16="http://schemas.microsoft.com/office/drawing/2014/main" id="{D874BDE9-F527-4DC8-97EF-0C6EEA472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490" y="559837"/>
            <a:ext cx="6438122" cy="537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773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резентация &quot;Смысл жизни&quot; – скачать проект">
            <a:extLst>
              <a:ext uri="{FF2B5EF4-FFF2-40B4-BE49-F238E27FC236}">
                <a16:creationId xmlns:a16="http://schemas.microsoft.com/office/drawing/2014/main" id="{A8495933-ABD7-4FCA-A91A-EF0FA5636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217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Презентация по обществознанию &quot;Смысл жизни&quot;">
            <a:extLst>
              <a:ext uri="{FF2B5EF4-FFF2-40B4-BE49-F238E27FC236}">
                <a16:creationId xmlns:a16="http://schemas.microsoft.com/office/drawing/2014/main" id="{36E90B1A-09CE-46B1-9CD0-0C6E2C741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791" y="429208"/>
            <a:ext cx="8546841" cy="5635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329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Сферы жизни человека. 7 cфер жизни для планирования">
            <a:extLst>
              <a:ext uri="{FF2B5EF4-FFF2-40B4-BE49-F238E27FC236}">
                <a16:creationId xmlns:a16="http://schemas.microsoft.com/office/drawing/2014/main" id="{695FE04F-A248-4853-A1C8-C3EC49FD4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5" y="809625"/>
            <a:ext cx="695325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092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к обрести смысл жизни | Жизнь, Смысл жизни, Психология">
            <a:extLst>
              <a:ext uri="{FF2B5EF4-FFF2-40B4-BE49-F238E27FC236}">
                <a16:creationId xmlns:a16="http://schemas.microsoft.com/office/drawing/2014/main" id="{35F3C082-86CB-43DC-A6C9-4F8D3C8B1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959" y="0"/>
            <a:ext cx="72872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849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резентация по профориентации на тему: &quot;Профессиональное самоопределение&quot;">
            <a:extLst>
              <a:ext uri="{FF2B5EF4-FFF2-40B4-BE49-F238E27FC236}">
                <a16:creationId xmlns:a16="http://schemas.microsoft.com/office/drawing/2014/main" id="{1CA11CEC-D226-4787-9467-09377128B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078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акова роль профессионального самоопределения в жизни человека. Как сделать  осознанный выбор профессии? Профессиональное самоопределение учащихся">
            <a:extLst>
              <a:ext uri="{FF2B5EF4-FFF2-40B4-BE49-F238E27FC236}">
                <a16:creationId xmlns:a16="http://schemas.microsoft.com/office/drawing/2014/main" id="{DE3450BA-ED32-42E7-A93D-4308E41B1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43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630A2-3B44-4DF4-99E3-117AB5C2E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000" b="1" dirty="0"/>
              <a:t>ТВОЙ ВЫБОР – ТВОЯ ЖИЗНЬ!!!</a:t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 descr="Самоопределение - что это такое, самоопределение при выборе профессии у  подростков">
            <a:extLst>
              <a:ext uri="{FF2B5EF4-FFF2-40B4-BE49-F238E27FC236}">
                <a16:creationId xmlns:a16="http://schemas.microsoft.com/office/drawing/2014/main" id="{D3D057EE-9173-42E2-B142-01759015E1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82" y="1825625"/>
            <a:ext cx="895023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82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Презентация Моя будущая профессия. Новые профессии доклад, проект">
            <a:extLst>
              <a:ext uri="{FF2B5EF4-FFF2-40B4-BE49-F238E27FC236}">
                <a16:creationId xmlns:a16="http://schemas.microsoft.com/office/drawing/2014/main" id="{C4401DB4-3597-4D96-A031-C77944384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75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5BE324-0C81-497C-AFF6-0CF57667F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680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Презентация на тему &quot;Путешествие в мир профессий&quot; по обществознанию для 8  класса">
            <a:extLst>
              <a:ext uri="{FF2B5EF4-FFF2-40B4-BE49-F238E27FC236}">
                <a16:creationId xmlns:a16="http://schemas.microsoft.com/office/drawing/2014/main" id="{DAB90D57-BD0C-4886-A328-D09FF34E8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608" y="345233"/>
            <a:ext cx="9573208" cy="614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948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Факторы, влияющие на выбор профессии">
            <a:extLst>
              <a:ext uri="{FF2B5EF4-FFF2-40B4-BE49-F238E27FC236}">
                <a16:creationId xmlns:a16="http://schemas.microsoft.com/office/drawing/2014/main" id="{642EECA0-50F4-40C8-8683-DF815B8F2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347" y="513184"/>
            <a:ext cx="7800392" cy="585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237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Формула выбора профессии. Моя будущая профессия - директор - online  presentation">
            <a:extLst>
              <a:ext uri="{FF2B5EF4-FFF2-40B4-BE49-F238E27FC236}">
                <a16:creationId xmlns:a16="http://schemas.microsoft.com/office/drawing/2014/main" id="{6D3C0EA0-A6A5-49AE-8C6D-B9BF35B73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626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7000"/>
              </a:schemeClr>
            </a:gs>
            <a:gs pos="30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резентация на тему: &quot;Профориентация – это не выбор профессии, это выбор  самого себя.&quot;. Скачать бесплатно и без регистрации.">
            <a:extLst>
              <a:ext uri="{FF2B5EF4-FFF2-40B4-BE49-F238E27FC236}">
                <a16:creationId xmlns:a16="http://schemas.microsoft.com/office/drawing/2014/main" id="{4590EC8A-A8B8-4A6C-A9C3-FC2AF7A67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035" y="655983"/>
            <a:ext cx="8348869" cy="519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984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30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Опыт профориентационной работы - презентация онлайн">
            <a:extLst>
              <a:ext uri="{FF2B5EF4-FFF2-40B4-BE49-F238E27FC236}">
                <a16:creationId xmlns:a16="http://schemas.microsoft.com/office/drawing/2014/main" id="{B82AC863-100F-4C6D-9CA7-EA8930631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035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5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Презентация на тему: &quot;Лекция 10_Новые профессии Г.Б. Паршукова. Профессия  Это профессиональное сообщество. Профессией объединены все люди, занятые  данным видом труда. Люди.&quot;. Скачать бесплатно и без регистрации.">
            <a:extLst>
              <a:ext uri="{FF2B5EF4-FFF2-40B4-BE49-F238E27FC236}">
                <a16:creationId xmlns:a16="http://schemas.microsoft.com/office/drawing/2014/main" id="{B2B189A5-CAE7-4EEB-A63A-903B23148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365" y="477078"/>
            <a:ext cx="8160026" cy="541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507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Презентация на тему: &quot;ВЫБОР ПРОФЕССИИ – ЭТО СЕРЬЁЗНО. Цель: помочь в  правильном выборе будущей профессии. помочь в правильном выборе будущей  профессии.&quot;. Скачать бесплатно и без регистрации.">
            <a:extLst>
              <a:ext uri="{FF2B5EF4-FFF2-40B4-BE49-F238E27FC236}">
                <a16:creationId xmlns:a16="http://schemas.microsoft.com/office/drawing/2014/main" id="{D88020FF-A4C7-4426-A8C4-D2E06F84F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885" y="699796"/>
            <a:ext cx="7184571" cy="539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197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Презентация на тему: &quot;Профессиональное становление – процесс накопления  опыта практической деятельности, профессионального совершенствования и  приобретения мастерства.&quot;. Скачать бесплатно и без регистрации.">
            <a:extLst>
              <a:ext uri="{FF2B5EF4-FFF2-40B4-BE49-F238E27FC236}">
                <a16:creationId xmlns:a16="http://schemas.microsoft.com/office/drawing/2014/main" id="{DE68A6A9-0414-4A08-BF5C-0EB8C3E61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629" y="475861"/>
            <a:ext cx="7473820" cy="545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17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F9DF90-9AB7-4C5A-92BF-796D7712D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387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 descr="Презентация к выступлению &amp;quot;Профессиональное становление педагога&amp;quot;">
            <a:extLst>
              <a:ext uri="{FF2B5EF4-FFF2-40B4-BE49-F238E27FC236}">
                <a16:creationId xmlns:a16="http://schemas.microsoft.com/office/drawing/2014/main" id="{70405A10-E589-4A26-A069-9BB5CD6FE1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808" y="1194318"/>
            <a:ext cx="8621486" cy="5066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284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Психологические барьеры профессионального развития личности. Конструктивная  роль психологических барьеров">
            <a:extLst>
              <a:ext uri="{FF2B5EF4-FFF2-40B4-BE49-F238E27FC236}">
                <a16:creationId xmlns:a16="http://schemas.microsoft.com/office/drawing/2014/main" id="{16B7BE02-3463-4401-BFD7-874DE24C0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5458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EE7CF-2E38-4DEA-AFB6-6D320D7A7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544"/>
            <a:ext cx="10515600" cy="13652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/>
              <a:t>ПСИХОЛОГИЧЕСКИЕ ОСОБЕННОСТИ КРИЗИСОВ ПРОФЕССИОНАЛЬНОГО СТАНОВЛЕНИЯ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F9CCDAC-4506-4AE0-8DDC-BE23B332A8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9689641"/>
              </p:ext>
            </p:extLst>
          </p:nvPr>
        </p:nvGraphicFramePr>
        <p:xfrm>
          <a:off x="1484671" y="768544"/>
          <a:ext cx="9291484" cy="57295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67557">
                  <a:extLst>
                    <a:ext uri="{9D8B030D-6E8A-4147-A177-3AD203B41FA5}">
                      <a16:colId xmlns:a16="http://schemas.microsoft.com/office/drawing/2014/main" val="4058481861"/>
                    </a:ext>
                  </a:extLst>
                </a:gridCol>
                <a:gridCol w="4623927">
                  <a:extLst>
                    <a:ext uri="{9D8B030D-6E8A-4147-A177-3AD203B41FA5}">
                      <a16:colId xmlns:a16="http://schemas.microsoft.com/office/drawing/2014/main" val="2749445103"/>
                    </a:ext>
                  </a:extLst>
                </a:gridCol>
              </a:tblGrid>
              <a:tr h="263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СТАДИИ ПРОФЕССИОНАЛЬНОГО СТАНОВЛЕНИЯ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КРИЗИСЫ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3807271"/>
                  </a:ext>
                </a:extLst>
              </a:tr>
              <a:tr h="7891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СТАДИЯ ОПТАЦИИ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Ядром кризиса является необходимость выбора способа получения профессионального образования или профессиональной подготовки.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89711"/>
                  </a:ext>
                </a:extLst>
              </a:tr>
              <a:tr h="526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СТАДИЯ ПРОФЕССИОНАЛЬНОЙ ПОДГОТОВКИ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Наблюдается кризис профессионального выбора.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0695157"/>
                  </a:ext>
                </a:extLst>
              </a:tr>
              <a:tr h="526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СТАДИЯ ПРОФЕССИОНАЛЬНОЙ АДАПТАЦИИ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Кризис несоответствия профессиональной деятельности ожиданиям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0513283"/>
                  </a:ext>
                </a:extLst>
              </a:tr>
              <a:tr h="526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СТАДИЯ ПЕРВИЧНОЙ ПРОФЕССИОНАЛИЗАЦИИ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Кризис профессионального роста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9732698"/>
                  </a:ext>
                </a:extLst>
              </a:tr>
              <a:tr h="7891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СТАДИЯ ВТОРИЧНОЙ ПРОФЕССИОНАЛИЗАЦИИ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Противоречия между желаемой карьерой и ее реальными перспективами приводят к развитию кризиса профессиональной карьеры.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9092590"/>
                  </a:ext>
                </a:extLst>
              </a:tr>
              <a:tr h="526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СТАДИЯ МАСТЕРСТВА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Кризис нереализованных возможностей, или, кризис социально-профессиональной самоактуализации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6075937"/>
                  </a:ext>
                </a:extLst>
              </a:tr>
              <a:tr h="7891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ЭТАП УХОДА ИЗ ПРОФЕССИОНАЛЬНОЙ ДЕЯТЕЛЬНОСТИ (ВЫХОД НА ПЕНСИЮ)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Кризис утраты профессиональной деятельности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4757201"/>
                  </a:ext>
                </a:extLst>
              </a:tr>
              <a:tr h="7891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ЭТАП СОЦИАЛЬНО-ПСИХОЛОГИЧЕСКОГО СТАРЕНИЯ 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Кризис проявляется в ослаблении интеллектуальных процессов, повышении или снижении эмоциональных переживаний.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06240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1247DD5-A4EB-42B9-BEE4-3FA1E040B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134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8355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Цель и смысл жизни человека презентация, доклад">
            <a:extLst>
              <a:ext uri="{FF2B5EF4-FFF2-40B4-BE49-F238E27FC236}">
                <a16:creationId xmlns:a16="http://schemas.microsoft.com/office/drawing/2014/main" id="{BAE1814C-5565-4309-923A-572C898A5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638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езентация по обществознанию &quot;Смысл жизни&quot;">
            <a:extLst>
              <a:ext uri="{FF2B5EF4-FFF2-40B4-BE49-F238E27FC236}">
                <a16:creationId xmlns:a16="http://schemas.microsoft.com/office/drawing/2014/main" id="{B33271E3-0598-4CB8-91AE-A801B4560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065" y="569167"/>
            <a:ext cx="8248262" cy="559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2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😃 Великие, мудрые цитаты про смысл жизни и жизнь человека">
            <a:extLst>
              <a:ext uri="{FF2B5EF4-FFF2-40B4-BE49-F238E27FC236}">
                <a16:creationId xmlns:a16="http://schemas.microsoft.com/office/drawing/2014/main" id="{7AED0B99-94DB-422E-BF7C-4D34B7B51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974" y="934278"/>
            <a:ext cx="8209722" cy="484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2632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Надо любить жизнь больше, чем смысл жизни.">
            <a:extLst>
              <a:ext uri="{FF2B5EF4-FFF2-40B4-BE49-F238E27FC236}">
                <a16:creationId xmlns:a16="http://schemas.microsoft.com/office/drawing/2014/main" id="{97A535FD-9065-4178-BE63-0A69DAAFC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727787"/>
            <a:ext cx="8096250" cy="516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06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0"/>
                <a:lumOff val="100000"/>
              </a:schemeClr>
            </a:gs>
            <a:gs pos="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Цитаты смысл жизни - Афоризмо.ru">
            <a:extLst>
              <a:ext uri="{FF2B5EF4-FFF2-40B4-BE49-F238E27FC236}">
                <a16:creationId xmlns:a16="http://schemas.microsoft.com/office/drawing/2014/main" id="{C8EDF1B9-6DB4-49EF-9814-FB0629F3E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287" y="823913"/>
            <a:ext cx="9004852" cy="521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9711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128</Words>
  <Application>Microsoft Office PowerPoint</Application>
  <PresentationFormat>Широкоэкранный</PresentationFormat>
  <Paragraphs>29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Тема Office</vt:lpstr>
      <vt:lpstr>Психология смысла жизни и профессионального самоопределения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ТВОЙ ВЫБОР – ТВОЯ ЖИЗНЬ!!!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ПСИХОЛОГИЧЕСКИЕ ОСОБЕННОСТИ КРИЗИСОВ ПРОФЕССИОНАЛЬНОГО СТАНОВЛЕНИЯ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63</cp:revision>
  <dcterms:created xsi:type="dcterms:W3CDTF">2021-03-26T08:38:40Z</dcterms:created>
  <dcterms:modified xsi:type="dcterms:W3CDTF">2021-03-31T15:13:43Z</dcterms:modified>
</cp:coreProperties>
</file>